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20"/>
  </p:notesMasterIdLst>
  <p:sldIdLst>
    <p:sldId id="256" r:id="rId2"/>
    <p:sldId id="257" r:id="rId3"/>
    <p:sldId id="279" r:id="rId4"/>
    <p:sldId id="275" r:id="rId5"/>
    <p:sldId id="269" r:id="rId6"/>
    <p:sldId id="280" r:id="rId7"/>
    <p:sldId id="282" r:id="rId8"/>
    <p:sldId id="283" r:id="rId9"/>
    <p:sldId id="284" r:id="rId10"/>
    <p:sldId id="272" r:id="rId11"/>
    <p:sldId id="271" r:id="rId12"/>
    <p:sldId id="287" r:id="rId13"/>
    <p:sldId id="288" r:id="rId14"/>
    <p:sldId id="273" r:id="rId15"/>
    <p:sldId id="286" r:id="rId16"/>
    <p:sldId id="268" r:id="rId17"/>
    <p:sldId id="274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C6C"/>
    <a:srgbClr val="EFBE75"/>
    <a:srgbClr val="F6DF54"/>
    <a:srgbClr val="8B849C"/>
    <a:srgbClr val="A19BAF"/>
    <a:srgbClr val="AAA7E1"/>
    <a:srgbClr val="4B360D"/>
    <a:srgbClr val="A0741C"/>
    <a:srgbClr val="EFCE57"/>
    <a:srgbClr val="829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93154-401D-4C74-85F4-CDF022BBB1EE}" v="22" dt="2022-05-03T18:26:56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4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jongmin" userId="6850fb684c59a53a" providerId="LiveId" clId="{75393154-401D-4C74-85F4-CDF022BBB1EE}"/>
    <pc:docChg chg="custSel addSld modSld">
      <pc:chgData name="park jongmin" userId="6850fb684c59a53a" providerId="LiveId" clId="{75393154-401D-4C74-85F4-CDF022BBB1EE}" dt="2022-05-03T18:26:56.677" v="261" actId="14100"/>
      <pc:docMkLst>
        <pc:docMk/>
      </pc:docMkLst>
      <pc:sldChg chg="modSp mod">
        <pc:chgData name="park jongmin" userId="6850fb684c59a53a" providerId="LiveId" clId="{75393154-401D-4C74-85F4-CDF022BBB1EE}" dt="2022-05-03T18:22:32.466" v="1" actId="20577"/>
        <pc:sldMkLst>
          <pc:docMk/>
          <pc:sldMk cId="4247002959" sldId="287"/>
        </pc:sldMkLst>
        <pc:spChg chg="mod">
          <ac:chgData name="park jongmin" userId="6850fb684c59a53a" providerId="LiveId" clId="{75393154-401D-4C74-85F4-CDF022BBB1EE}" dt="2022-05-03T18:22:32.466" v="1" actId="20577"/>
          <ac:spMkLst>
            <pc:docMk/>
            <pc:sldMk cId="4247002959" sldId="287"/>
            <ac:spMk id="2" creationId="{41F56F8D-59AD-4BF6-B70E-8135E2C4741E}"/>
          </ac:spMkLst>
        </pc:spChg>
      </pc:sldChg>
      <pc:sldChg chg="addSp delSp modSp add mod delAnim">
        <pc:chgData name="park jongmin" userId="6850fb684c59a53a" providerId="LiveId" clId="{75393154-401D-4C74-85F4-CDF022BBB1EE}" dt="2022-05-03T18:26:56.677" v="261" actId="14100"/>
        <pc:sldMkLst>
          <pc:docMk/>
          <pc:sldMk cId="2542765577" sldId="288"/>
        </pc:sldMkLst>
        <pc:spChg chg="mod">
          <ac:chgData name="park jongmin" userId="6850fb684c59a53a" providerId="LiveId" clId="{75393154-401D-4C74-85F4-CDF022BBB1EE}" dt="2022-05-03T18:22:36.680" v="2" actId="20577"/>
          <ac:spMkLst>
            <pc:docMk/>
            <pc:sldMk cId="2542765577" sldId="288"/>
            <ac:spMk id="2" creationId="{41F56F8D-59AD-4BF6-B70E-8135E2C4741E}"/>
          </ac:spMkLst>
        </pc:spChg>
        <pc:spChg chg="mod">
          <ac:chgData name="park jongmin" userId="6850fb684c59a53a" providerId="LiveId" clId="{75393154-401D-4C74-85F4-CDF022BBB1EE}" dt="2022-05-03T18:24:05.296" v="250"/>
          <ac:spMkLst>
            <pc:docMk/>
            <pc:sldMk cId="2542765577" sldId="288"/>
            <ac:spMk id="6" creationId="{00000000-0000-0000-0000-000000000000}"/>
          </ac:spMkLst>
        </pc:spChg>
        <pc:picChg chg="del">
          <ac:chgData name="park jongmin" userId="6850fb684c59a53a" providerId="LiveId" clId="{75393154-401D-4C74-85F4-CDF022BBB1EE}" dt="2022-05-03T18:24:56.911" v="251" actId="478"/>
          <ac:picMkLst>
            <pc:docMk/>
            <pc:sldMk cId="2542765577" sldId="288"/>
            <ac:picMk id="3" creationId="{00000000-0000-0000-0000-000000000000}"/>
          </ac:picMkLst>
        </pc:picChg>
        <pc:picChg chg="del">
          <ac:chgData name="park jongmin" userId="6850fb684c59a53a" providerId="LiveId" clId="{75393154-401D-4C74-85F4-CDF022BBB1EE}" dt="2022-05-03T18:26:47.117" v="255" actId="478"/>
          <ac:picMkLst>
            <pc:docMk/>
            <pc:sldMk cId="2542765577" sldId="288"/>
            <ac:picMk id="4" creationId="{00000000-0000-0000-0000-000000000000}"/>
          </ac:picMkLst>
        </pc:picChg>
        <pc:picChg chg="add mod">
          <ac:chgData name="park jongmin" userId="6850fb684c59a53a" providerId="LiveId" clId="{75393154-401D-4C74-85F4-CDF022BBB1EE}" dt="2022-05-03T18:25:03.863" v="254" actId="1076"/>
          <ac:picMkLst>
            <pc:docMk/>
            <pc:sldMk cId="2542765577" sldId="288"/>
            <ac:picMk id="1026" creationId="{8168F926-8DA3-5A59-EF0F-CE4796DDF786}"/>
          </ac:picMkLst>
        </pc:picChg>
        <pc:picChg chg="add mod">
          <ac:chgData name="park jongmin" userId="6850fb684c59a53a" providerId="LiveId" clId="{75393154-401D-4C74-85F4-CDF022BBB1EE}" dt="2022-05-03T18:26:56.677" v="261" actId="14100"/>
          <ac:picMkLst>
            <pc:docMk/>
            <pc:sldMk cId="2542765577" sldId="288"/>
            <ac:picMk id="1028" creationId="{3FA5A28C-029E-52BF-7C41-DA543F9024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3348A-1D9A-40ED-A6C9-A36BC91ED5F1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C177-5988-4EE8-9B51-76B881FE3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3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4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4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2700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5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603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11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9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5/3/2022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0637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직사각형 25"/>
          <p:cNvSpPr/>
          <p:nvPr userDrawn="1"/>
        </p:nvSpPr>
        <p:spPr>
          <a:xfrm>
            <a:off x="12319" y="6488267"/>
            <a:ext cx="12188951" cy="393485"/>
          </a:xfrm>
          <a:prstGeom prst="rect">
            <a:avLst/>
          </a:prstGeom>
          <a:solidFill>
            <a:srgbClr val="1E4C6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9271" y="1174856"/>
            <a:ext cx="12210541" cy="171344"/>
          </a:xfrm>
          <a:prstGeom prst="rect">
            <a:avLst/>
          </a:prstGeom>
          <a:solidFill>
            <a:srgbClr val="2C3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84264-6551-95B4-A57F-29DA6D26D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968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712E9EA-1A35-4809-9F44-4854AB58C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9860" y="90355"/>
            <a:ext cx="7771696" cy="1160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특허 문서 요약 </a:t>
            </a:r>
            <a:r>
              <a:rPr lang="ko-KR" altLang="en-US" sz="4400" dirty="0">
                <a:solidFill>
                  <a:srgbClr val="FFFFFF"/>
                </a:solidFill>
              </a:rPr>
              <a:t>웹 서비스</a:t>
            </a:r>
            <a:endParaRPr lang="ko-KR" alt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D645A5-2F09-4331-8556-8BCFCA756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9046" y="4315574"/>
            <a:ext cx="5782804" cy="2333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altLang="ko-KR" sz="1800" dirty="0">
                <a:solidFill>
                  <a:srgbClr val="FFFFFF"/>
                </a:solidFill>
              </a:rPr>
              <a:t>8</a:t>
            </a:r>
            <a:r>
              <a:rPr lang="ko-KR" altLang="en-US" sz="1800" dirty="0">
                <a:solidFill>
                  <a:srgbClr val="FFFFFF"/>
                </a:solidFill>
              </a:rPr>
              <a:t>조 팀장 심민기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 dirty="0" err="1">
                <a:solidFill>
                  <a:srgbClr val="FFFFFF"/>
                </a:solidFill>
              </a:rPr>
              <a:t>김천구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 dirty="0">
                <a:solidFill>
                  <a:srgbClr val="FFFFFF"/>
                </a:solidFill>
              </a:rPr>
              <a:t>이동훈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</a:pPr>
            <a:r>
              <a:rPr lang="ko-KR" altLang="en-US" sz="1800">
                <a:solidFill>
                  <a:srgbClr val="FFFFFF"/>
                </a:solidFill>
              </a:rPr>
              <a:t>박종민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0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진행 상황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66D0D3C-0DB2-3801-3157-54B8489B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1369436"/>
            <a:ext cx="11513127" cy="51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6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진행 상황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6633706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수상 내역</a:t>
            </a:r>
            <a:r>
              <a:rPr lang="en-US" altLang="ko-KR" sz="1800" b="1" dirty="0">
                <a:latin typeface="+mj-ea"/>
                <a:ea typeface="+mj-ea"/>
              </a:rPr>
              <a:t>(</a:t>
            </a:r>
            <a:r>
              <a:rPr lang="en-US" altLang="ko-KR" sz="1800" b="1" kern="0" spc="0" dirty="0">
                <a:solidFill>
                  <a:srgbClr val="000000"/>
                </a:solidFill>
                <a:latin typeface="+mn-ea"/>
              </a:rPr>
              <a:t>AI Hub </a:t>
            </a:r>
            <a:r>
              <a:rPr lang="ko-KR" altLang="en-US" sz="1800" b="1" kern="0" spc="0" dirty="0">
                <a:solidFill>
                  <a:srgbClr val="000000"/>
                </a:solidFill>
                <a:latin typeface="+mn-ea"/>
              </a:rPr>
              <a:t>학습데이터 활용 사업화 아이디어 </a:t>
            </a:r>
            <a:r>
              <a:rPr lang="ko-KR" altLang="en-US" sz="1800" b="1" kern="0" spc="0" dirty="0" err="1">
                <a:solidFill>
                  <a:srgbClr val="000000"/>
                </a:solidFill>
                <a:latin typeface="+mn-ea"/>
              </a:rPr>
              <a:t>해커톤</a:t>
            </a:r>
            <a:r>
              <a:rPr lang="en-US" altLang="ko-KR" sz="1800" b="1" kern="0" spc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32BB09-A7D3-38B8-5385-D49A17B89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64" y="2071024"/>
            <a:ext cx="2976757" cy="420814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1452840F-E972-14EA-311D-D48A4CCC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81" y="2071024"/>
            <a:ext cx="2834657" cy="42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3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진행 상황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2893060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AI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6445" y="1997976"/>
            <a:ext cx="10659110" cy="4351338"/>
          </a:xfrm>
        </p:spPr>
        <p:txBody>
          <a:bodyPr/>
          <a:lstStyle/>
          <a:p>
            <a:r>
              <a:rPr lang="en-US" altLang="ko-KR" sz="1800" dirty="0">
                <a:latin typeface="+mj-ea"/>
                <a:ea typeface="+mj-ea"/>
              </a:rPr>
              <a:t>AI </a:t>
            </a:r>
            <a:r>
              <a:rPr lang="ko-KR" altLang="en-US" sz="1800" dirty="0">
                <a:latin typeface="+mj-ea"/>
                <a:ea typeface="+mj-ea"/>
              </a:rPr>
              <a:t>모델 결정 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en-US" altLang="ko-KR" sz="1800" dirty="0" err="1">
                <a:latin typeface="+mj-ea"/>
                <a:ea typeface="+mj-ea"/>
              </a:rPr>
              <a:t>KoBART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>
                <a:latin typeface="+mj-ea"/>
                <a:ea typeface="+mj-ea"/>
              </a:rPr>
              <a:t>KoBART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모델 환경 구축 및 실습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데이터 셋에 맞게 학습 및 </a:t>
            </a:r>
            <a:r>
              <a:rPr lang="ko-KR" altLang="en-US" sz="1800" dirty="0" err="1">
                <a:latin typeface="+mj-ea"/>
                <a:ea typeface="+mj-ea"/>
              </a:rPr>
              <a:t>파인튜닝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39" y="1842380"/>
            <a:ext cx="5328050" cy="40417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09" y="3415797"/>
            <a:ext cx="5153599" cy="24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F56F8D-59AD-4BF6-B70E-8135E2C4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진행 상황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2893060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AI</a:t>
            </a:r>
            <a:endParaRPr lang="ko-KR" altLang="en-US" sz="1800" dirty="0"/>
          </a:p>
        </p:txBody>
      </p:sp>
      <p:sp>
        <p:nvSpPr>
          <p:cNvPr id="24" name="순서도: 수동 입력 23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6445" y="1997976"/>
            <a:ext cx="10659110" cy="4351338"/>
          </a:xfrm>
        </p:spPr>
        <p:txBody>
          <a:bodyPr/>
          <a:lstStyle/>
          <a:p>
            <a:r>
              <a:rPr lang="ko-KR" altLang="en-US" sz="1800" dirty="0">
                <a:latin typeface="+mj-ea"/>
                <a:ea typeface="+mj-ea"/>
              </a:rPr>
              <a:t>추가적인 알고리즘 </a:t>
            </a:r>
            <a:r>
              <a:rPr lang="en-US" altLang="ko-KR" sz="1800" dirty="0">
                <a:latin typeface="+mj-ea"/>
                <a:ea typeface="+mj-ea"/>
              </a:rPr>
              <a:t>: </a:t>
            </a:r>
            <a:r>
              <a:rPr lang="en-US" altLang="ko-KR" sz="1800" dirty="0" err="1">
                <a:latin typeface="+mj-ea"/>
                <a:ea typeface="+mj-ea"/>
              </a:rPr>
              <a:t>TextRank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>
                <a:latin typeface="+mj-ea"/>
                <a:ea typeface="+mj-ea"/>
              </a:rPr>
              <a:t>TextRank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알고리즘으로 추출요약 진행 후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튜닝한</a:t>
            </a:r>
            <a:endParaRPr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1800" dirty="0" err="1">
                <a:latin typeface="+mj-ea"/>
                <a:ea typeface="+mj-ea"/>
              </a:rPr>
              <a:t>KoBART</a:t>
            </a:r>
            <a:r>
              <a:rPr lang="ko-KR" altLang="en-US" sz="1800" dirty="0">
                <a:latin typeface="+mj-ea"/>
                <a:ea typeface="+mj-ea"/>
              </a:rPr>
              <a:t>모델을 사용해 생성요약을 진행함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68F926-8DA3-5A59-EF0F-CE4796DDF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40" y="1493859"/>
            <a:ext cx="4393815" cy="452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FA5A28C-029E-52BF-7C41-DA543F90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29" y="3429000"/>
            <a:ext cx="2590677" cy="259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6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63" y="0"/>
            <a:ext cx="10659110" cy="1325563"/>
          </a:xfrm>
        </p:spPr>
        <p:txBody>
          <a:bodyPr/>
          <a:lstStyle/>
          <a:p>
            <a:pPr algn="ctr"/>
            <a:r>
              <a:rPr lang="ko-KR" altLang="en-US" sz="4400" dirty="0" err="1"/>
              <a:t>이슈사항</a:t>
            </a:r>
            <a:r>
              <a:rPr lang="ko-KR" altLang="en-US" sz="4400" dirty="0"/>
              <a:t> 및 해결방안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4351338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이슈사항</a:t>
            </a:r>
            <a:endParaRPr lang="ko-KR" altLang="en-US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회사 측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웹 페이지 디자인 추가 제안 발생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latin typeface="+mj-ea"/>
                <a:ea typeface="+mj-ea"/>
              </a:rPr>
              <a:t>해결방안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-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높지 않은 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Risk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로 회사 측 의견 수용하여 웹페이지 형태를 일부 수정</a:t>
            </a:r>
            <a:endParaRPr lang="en-US" altLang="ko-KR" sz="1800" kern="0" spc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    &gt;&gt; Background Color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제공으로 가독성 향상</a:t>
            </a:r>
            <a:endParaRPr lang="en-US" altLang="ko-KR" sz="1800" kern="0" spc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    &gt;&gt;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원문 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요약문 모두 제공하는 방식으로 변경하여 요약의 정도 파악할 수 있도록 제공</a:t>
            </a:r>
            <a:endParaRPr lang="en-US" altLang="ko-KR" sz="1800" kern="0" spc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    &gt;&gt;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로딩 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gif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제공으로 대기 상태를 사용자가 인식하도록 구성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    &gt;&gt;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전체적인 비율 조정으로 모바일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/1200px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 태블릿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/1920 PC </a:t>
            </a:r>
            <a:r>
              <a:rPr lang="ko-KR" altLang="en-US" sz="1800" kern="0" spc="0" dirty="0">
                <a:solidFill>
                  <a:srgbClr val="000000"/>
                </a:solidFill>
                <a:latin typeface="+mj-ea"/>
                <a:ea typeface="+mj-ea"/>
              </a:rPr>
              <a:t>에서 모두 반응할 수 있도록 구성</a:t>
            </a:r>
            <a:r>
              <a:rPr lang="en-US" altLang="ko-KR" sz="1800" kern="0" spc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660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63" y="0"/>
            <a:ext cx="10659110" cy="1325563"/>
          </a:xfrm>
        </p:spPr>
        <p:txBody>
          <a:bodyPr/>
          <a:lstStyle/>
          <a:p>
            <a:pPr algn="ctr"/>
            <a:r>
              <a:rPr lang="ko-KR" altLang="en-US" sz="4400" dirty="0" err="1"/>
              <a:t>이슈사항</a:t>
            </a:r>
            <a:r>
              <a:rPr lang="ko-KR" altLang="en-US" sz="4400" dirty="0"/>
              <a:t> 및 해결방안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27" y="1325563"/>
            <a:ext cx="1591887" cy="605848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변경된 모습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3" name="GOMCAM 20220429_1908160035">
            <a:hlinkClick r:id="" action="ppaction://media"/>
            <a:extLst>
              <a:ext uri="{FF2B5EF4-FFF2-40B4-BE49-F238E27FC236}">
                <a16:creationId xmlns:a16="http://schemas.microsoft.com/office/drawing/2014/main" id="{ED250B27-E0DE-1AE8-72F9-C3F5369325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2664" y="1931411"/>
            <a:ext cx="8146672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수동 입력 7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63" y="0"/>
            <a:ext cx="10659110" cy="1325563"/>
          </a:xfrm>
        </p:spPr>
        <p:txBody>
          <a:bodyPr/>
          <a:lstStyle/>
          <a:p>
            <a:pPr algn="ctr"/>
            <a:r>
              <a:rPr lang="ko-KR" altLang="en-US" sz="4400" dirty="0"/>
              <a:t>향후 일정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3859"/>
            <a:ext cx="4147128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 err="1">
                <a:latin typeface="+mj-ea"/>
                <a:ea typeface="+mj-ea"/>
              </a:rPr>
              <a:t>간트</a:t>
            </a:r>
            <a:r>
              <a:rPr lang="ko-KR" altLang="en-US" sz="1800" b="1" dirty="0">
                <a:latin typeface="+mj-ea"/>
                <a:ea typeface="+mj-ea"/>
              </a:rPr>
              <a:t> 차트를 통한 향후 일정 분석</a:t>
            </a:r>
            <a:endParaRPr lang="ko-KR" altLang="en-US" sz="1800" dirty="0"/>
          </a:p>
        </p:txBody>
      </p:sp>
      <p:sp>
        <p:nvSpPr>
          <p:cNvPr id="6" name="순서도: 수동 입력 5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A6B43-5EC3-44F2-7D10-F7ED9F025649}"/>
              </a:ext>
            </a:extLst>
          </p:cNvPr>
          <p:cNvSpPr txBox="1"/>
          <p:nvPr/>
        </p:nvSpPr>
        <p:spPr>
          <a:xfrm>
            <a:off x="651477" y="5080089"/>
            <a:ext cx="454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테스트 배포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AI </a:t>
            </a:r>
            <a:r>
              <a:rPr lang="ko-KR" altLang="en-US" dirty="0"/>
              <a:t>품질 향상을 위한 추가 활동</a:t>
            </a:r>
            <a:r>
              <a:rPr lang="en-US" altLang="ko-KR" dirty="0"/>
              <a:t>(</a:t>
            </a:r>
            <a:r>
              <a:rPr lang="ko-KR" altLang="en-US" dirty="0"/>
              <a:t>연구실 협업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7842FE-D085-980E-FA4C-14262F06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263"/>
            <a:ext cx="12192000" cy="2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63" y="0"/>
            <a:ext cx="10659110" cy="1325563"/>
          </a:xfrm>
        </p:spPr>
        <p:txBody>
          <a:bodyPr/>
          <a:lstStyle/>
          <a:p>
            <a:pPr algn="ctr"/>
            <a:r>
              <a:rPr lang="ko-KR" altLang="en-US" sz="4400" dirty="0"/>
              <a:t>향후 일정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4351338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latin typeface="+mn-ea"/>
              </a:rPr>
              <a:t>2022 </a:t>
            </a:r>
            <a:r>
              <a:rPr lang="ko-KR" altLang="en-US" sz="1800" b="1" kern="0" spc="0" dirty="0">
                <a:solidFill>
                  <a:srgbClr val="000000"/>
                </a:solidFill>
                <a:latin typeface="+mn-ea"/>
              </a:rPr>
              <a:t>한국컴퓨터종합학술대회 </a:t>
            </a:r>
            <a:r>
              <a:rPr lang="en-US" altLang="ko-KR" sz="1800" b="1" kern="0" spc="0" dirty="0">
                <a:solidFill>
                  <a:srgbClr val="000000"/>
                </a:solidFill>
                <a:latin typeface="+mn-ea"/>
              </a:rPr>
              <a:t>(KCC 2022) </a:t>
            </a:r>
            <a:r>
              <a:rPr lang="ko-KR" altLang="en-US" sz="1800" b="1" kern="0" spc="0" dirty="0">
                <a:solidFill>
                  <a:srgbClr val="000000"/>
                </a:solidFill>
                <a:latin typeface="+mn-ea"/>
              </a:rPr>
              <a:t>발표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     - </a:t>
            </a:r>
            <a:r>
              <a:rPr lang="ko-KR" altLang="en-US" sz="1800" kern="0" spc="0" dirty="0">
                <a:solidFill>
                  <a:srgbClr val="000000"/>
                </a:solidFill>
                <a:latin typeface="+mn-ea"/>
              </a:rPr>
              <a:t>논문접수마감</a:t>
            </a: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: 2022-04-22(</a:t>
            </a:r>
            <a:r>
              <a:rPr lang="ko-KR" altLang="en-US" sz="1800" kern="0" spc="0" dirty="0">
                <a:solidFill>
                  <a:srgbClr val="000000"/>
                </a:solidFill>
                <a:latin typeface="+mn-ea"/>
              </a:rPr>
              <a:t>금</a:t>
            </a: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     - </a:t>
            </a:r>
            <a:r>
              <a:rPr lang="ko-KR" altLang="en-US" sz="1800" kern="0" spc="0" dirty="0">
                <a:solidFill>
                  <a:srgbClr val="000000"/>
                </a:solidFill>
                <a:latin typeface="+mn-ea"/>
              </a:rPr>
              <a:t>심사결과발표</a:t>
            </a: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: 2022-05-27(</a:t>
            </a:r>
            <a:r>
              <a:rPr lang="ko-KR" altLang="en-US" sz="1800" kern="0" spc="0" dirty="0">
                <a:solidFill>
                  <a:srgbClr val="000000"/>
                </a:solidFill>
                <a:latin typeface="+mn-ea"/>
              </a:rPr>
              <a:t>금</a:t>
            </a:r>
            <a:r>
              <a:rPr lang="en-US" altLang="ko-KR" sz="1800" kern="0" spc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14" y="1825625"/>
            <a:ext cx="28059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0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D4C21A-C5FC-4443-B9DE-DF87A8BE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b="0" dirty="0"/>
              <a:t>발표를 마치겠습니다</a:t>
            </a:r>
            <a:r>
              <a:rPr lang="en-US" altLang="ko-KR" b="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D6D23-417B-41B0-A060-990E01219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ko-KR" altLang="en-US" sz="2400" dirty="0"/>
              <a:t>감사합니다</a:t>
            </a:r>
            <a:r>
              <a:rPr lang="en-US" altLang="ko-KR" sz="2400" dirty="0"/>
              <a:t>.</a:t>
            </a:r>
          </a:p>
        </p:txBody>
      </p:sp>
      <p:pic>
        <p:nvPicPr>
          <p:cNvPr id="186" name="Graphic 185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188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hq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192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333954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082B58-78ED-4979-9975-F0AE51E4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5A9BE-BC11-4BF2-966E-74BCBBAC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710" y="1675606"/>
            <a:ext cx="10659110" cy="48450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수행 배경 및 목표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시스템 요구분석 및 정의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시스템 설계 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구조 및 동작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진행상황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이슈사항 및 해결방안</a:t>
            </a:r>
            <a:endParaRPr lang="en-US" altLang="ko-KR" b="1" dirty="0">
              <a:latin typeface="+mj-ea"/>
              <a:ea typeface="+mj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>
                <a:latin typeface="+mj-ea"/>
                <a:ea typeface="+mj-ea"/>
              </a:rPr>
              <a:t>향후 일정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0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사각형 설명선 26"/>
          <p:cNvSpPr/>
          <p:nvPr/>
        </p:nvSpPr>
        <p:spPr>
          <a:xfrm>
            <a:off x="9528229" y="2636371"/>
            <a:ext cx="2054268" cy="2887607"/>
          </a:xfrm>
          <a:prstGeom prst="wedgeRoundRectCallout">
            <a:avLst>
              <a:gd name="adj1" fmla="val -80589"/>
              <a:gd name="adj2" fmla="val -3292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847544" y="2610990"/>
            <a:ext cx="1923598" cy="1936380"/>
          </a:xfrm>
          <a:prstGeom prst="roundRect">
            <a:avLst>
              <a:gd name="adj" fmla="val 1746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수행배경 및 목표</a:t>
            </a:r>
            <a:endParaRPr lang="ko-KR" altLang="en-US" sz="48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50297" y="2325458"/>
            <a:ext cx="2912147" cy="2702893"/>
            <a:chOff x="652145" y="2377119"/>
            <a:chExt cx="3962400" cy="3786042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652145" y="2377119"/>
              <a:ext cx="3962400" cy="3786042"/>
            </a:xfrm>
            <a:prstGeom prst="roundRect">
              <a:avLst>
                <a:gd name="adj" fmla="val 1746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515" y="2874998"/>
              <a:ext cx="3375660" cy="279028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68" y="2862516"/>
            <a:ext cx="1628776" cy="1628776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037138" y="3488950"/>
            <a:ext cx="548445" cy="316964"/>
          </a:xfrm>
          <a:prstGeom prst="rightArrow">
            <a:avLst>
              <a:gd name="adj1" fmla="val 34695"/>
              <a:gd name="adj2" fmla="val 8571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0297" y="1760986"/>
            <a:ext cx="2878455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특허 문서의 구조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799693" y="1760986"/>
            <a:ext cx="2019300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요약된 문서 제공</a:t>
            </a:r>
          </a:p>
        </p:txBody>
      </p:sp>
      <p:pic>
        <p:nvPicPr>
          <p:cNvPr id="1034" name="Picture 10" descr="Pdf - 무료 파일 및 폴더개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93" y="2832996"/>
            <a:ext cx="1447198" cy="144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126" y="5237223"/>
            <a:ext cx="5034945" cy="1036974"/>
          </a:xfrm>
        </p:spPr>
        <p:txBody>
          <a:bodyPr/>
          <a:lstStyle/>
          <a:p>
            <a:r>
              <a:rPr lang="ko-KR" altLang="en-US" sz="1600" dirty="0">
                <a:latin typeface="+mj-ea"/>
                <a:ea typeface="+mj-ea"/>
              </a:rPr>
              <a:t>대부분 특허 요약문은 청구항을 그대로 삽입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ko-KR" altLang="en-US" sz="1600" dirty="0">
                <a:latin typeface="+mj-ea"/>
                <a:ea typeface="+mj-ea"/>
              </a:rPr>
              <a:t>해당 요약문만으론 이해가 어려움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150" y="2710728"/>
            <a:ext cx="867213" cy="867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285" y="2790267"/>
            <a:ext cx="766445" cy="766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3285" y="3750140"/>
            <a:ext cx="740413" cy="740413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6209496" y="3518422"/>
            <a:ext cx="548445" cy="316964"/>
          </a:xfrm>
          <a:prstGeom prst="rightArrow">
            <a:avLst>
              <a:gd name="adj1" fmla="val 34695"/>
              <a:gd name="adj2" fmla="val 8571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4054" y="3676165"/>
            <a:ext cx="695403" cy="69540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1165" y="4577998"/>
            <a:ext cx="824651" cy="8246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4054" y="4626315"/>
            <a:ext cx="776334" cy="77633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541068" y="1777881"/>
            <a:ext cx="2019300" cy="35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다양한 분야 도움</a:t>
            </a:r>
          </a:p>
        </p:txBody>
      </p:sp>
    </p:spTree>
    <p:extLst>
      <p:ext uri="{BB962C8B-B14F-4D97-AF65-F5344CB8AC3E}">
        <p14:creationId xmlns:p14="http://schemas.microsoft.com/office/powerpoint/2010/main" val="29451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요구분석 및 정의</a:t>
            </a:r>
            <a:endParaRPr lang="ko-KR" altLang="en-US" sz="4800" dirty="0"/>
          </a:p>
        </p:txBody>
      </p:sp>
      <p:sp>
        <p:nvSpPr>
          <p:cNvPr id="14" name="순서도: 수동 입력 13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순서도: 수동 입력 14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 txBox="1">
            <a:spLocks/>
          </p:cNvSpPr>
          <p:nvPr/>
        </p:nvSpPr>
        <p:spPr>
          <a:xfrm>
            <a:off x="1045176" y="1494623"/>
            <a:ext cx="3297555" cy="670825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회사 측 요구 분석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1228" y="2660882"/>
            <a:ext cx="3479800" cy="977900"/>
          </a:xfrm>
          <a:prstGeom prst="roundRect">
            <a:avLst>
              <a:gd name="adj" fmla="val 50000"/>
            </a:avLst>
          </a:prstGeom>
          <a:solidFill>
            <a:srgbClr val="EFB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웹서비스 제공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01228" y="4600904"/>
            <a:ext cx="3479800" cy="977900"/>
          </a:xfrm>
          <a:prstGeom prst="roundRect">
            <a:avLst>
              <a:gd name="adj" fmla="val 50000"/>
            </a:avLst>
          </a:prstGeom>
          <a:solidFill>
            <a:srgbClr val="1E4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AI API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제공</a:t>
            </a:r>
          </a:p>
        </p:txBody>
      </p:sp>
      <p:sp>
        <p:nvSpPr>
          <p:cNvPr id="18" name="내용 개체 틀 5"/>
          <p:cNvSpPr>
            <a:spLocks noGrp="1"/>
          </p:cNvSpPr>
          <p:nvPr>
            <p:ph idx="1"/>
          </p:nvPr>
        </p:nvSpPr>
        <p:spPr>
          <a:xfrm>
            <a:off x="4419433" y="2660882"/>
            <a:ext cx="6175863" cy="1112837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sz="1800" b="1" dirty="0">
                <a:latin typeface="+mj-ea"/>
                <a:ea typeface="+mj-ea"/>
              </a:rPr>
              <a:t>기존 회사 서비스 </a:t>
            </a:r>
            <a:r>
              <a:rPr lang="en-US" altLang="ko-KR" sz="1800" b="1" dirty="0">
                <a:latin typeface="+mj-ea"/>
                <a:ea typeface="+mj-ea"/>
              </a:rPr>
              <a:t>‘</a:t>
            </a:r>
            <a:r>
              <a:rPr lang="ko-KR" altLang="en-US" sz="1800" b="1" dirty="0" err="1">
                <a:latin typeface="+mj-ea"/>
                <a:ea typeface="+mj-ea"/>
              </a:rPr>
              <a:t>바로날인</a:t>
            </a:r>
            <a:r>
              <a:rPr lang="en-US" altLang="ko-KR" sz="1800" b="1" dirty="0">
                <a:latin typeface="+mj-ea"/>
                <a:ea typeface="+mj-ea"/>
              </a:rPr>
              <a:t>’</a:t>
            </a:r>
            <a:r>
              <a:rPr lang="ko-KR" altLang="en-US" sz="1800" b="1" dirty="0">
                <a:latin typeface="+mj-ea"/>
                <a:ea typeface="+mj-ea"/>
              </a:rPr>
              <a:t>의 부가서비스 제공</a:t>
            </a:r>
            <a:endParaRPr lang="en-US" altLang="ko-KR" sz="1800" b="1" dirty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j-ea"/>
                <a:ea typeface="+mj-ea"/>
              </a:rPr>
              <a:t>Spring</a:t>
            </a:r>
            <a:r>
              <a:rPr lang="ko-KR" altLang="en-US" sz="1800" b="1" dirty="0">
                <a:latin typeface="+mj-ea"/>
                <a:ea typeface="+mj-ea"/>
              </a:rPr>
              <a:t>을 통한 </a:t>
            </a:r>
            <a:r>
              <a:rPr lang="en-US" altLang="ko-KR" sz="1800" b="1" dirty="0">
                <a:latin typeface="+mj-ea"/>
                <a:ea typeface="+mj-ea"/>
              </a:rPr>
              <a:t>‘One Page Web’</a:t>
            </a:r>
            <a:r>
              <a:rPr lang="ko-KR" altLang="en-US" sz="1800" b="1" dirty="0">
                <a:latin typeface="+mj-ea"/>
                <a:ea typeface="+mj-ea"/>
              </a:rPr>
              <a:t>으로 구현 요구</a:t>
            </a:r>
            <a:endParaRPr lang="en-US" altLang="ko-KR" sz="1800" b="1" dirty="0">
              <a:latin typeface="+mj-ea"/>
              <a:ea typeface="+mj-ea"/>
            </a:endParaRPr>
          </a:p>
          <a:p>
            <a:pPr>
              <a:buFontTx/>
              <a:buChar char="-"/>
            </a:pPr>
            <a:endParaRPr lang="ko-KR" altLang="en-US" sz="1800" b="1" dirty="0">
              <a:latin typeface="+mj-ea"/>
              <a:ea typeface="+mj-ea"/>
            </a:endParaRPr>
          </a:p>
        </p:txBody>
      </p:sp>
      <p:sp>
        <p:nvSpPr>
          <p:cNvPr id="19" name="내용 개체 틀 5"/>
          <p:cNvSpPr txBox="1">
            <a:spLocks/>
          </p:cNvSpPr>
          <p:nvPr/>
        </p:nvSpPr>
        <p:spPr>
          <a:xfrm>
            <a:off x="4419433" y="4600904"/>
            <a:ext cx="7610380" cy="104632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j-ea"/>
                <a:ea typeface="+mj-ea"/>
              </a:rPr>
              <a:t>Spring </a:t>
            </a:r>
            <a:r>
              <a:rPr lang="ko-KR" altLang="en-US" sz="1800" b="1" dirty="0">
                <a:latin typeface="+mj-ea"/>
                <a:ea typeface="+mj-ea"/>
              </a:rPr>
              <a:t>서버를 활용하여 </a:t>
            </a:r>
            <a:r>
              <a:rPr lang="en-US" altLang="ko-KR" sz="1800" b="1" dirty="0">
                <a:latin typeface="+mj-ea"/>
                <a:ea typeface="+mj-ea"/>
              </a:rPr>
              <a:t>HTTP API </a:t>
            </a:r>
            <a:r>
              <a:rPr lang="ko-KR" altLang="en-US" sz="1800" b="1" dirty="0">
                <a:latin typeface="+mj-ea"/>
                <a:ea typeface="+mj-ea"/>
              </a:rPr>
              <a:t>구성</a:t>
            </a:r>
            <a:r>
              <a:rPr lang="en-US" altLang="ko-KR" sz="1800" b="1" dirty="0">
                <a:latin typeface="+mj-ea"/>
                <a:ea typeface="+mj-ea"/>
              </a:rPr>
              <a:t>(BM </a:t>
            </a:r>
            <a:r>
              <a:rPr lang="ko-KR" altLang="en-US" sz="1800" b="1" dirty="0">
                <a:latin typeface="+mj-ea"/>
                <a:ea typeface="+mj-ea"/>
              </a:rPr>
              <a:t>활용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j-ea"/>
                <a:ea typeface="+mj-ea"/>
              </a:rPr>
              <a:t>인증 토큰을 활용한 선택적 결과 반환 대응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69E56F4B-45CA-C359-1774-B380E0B0814F}"/>
              </a:ext>
            </a:extLst>
          </p:cNvPr>
          <p:cNvSpPr txBox="1">
            <a:spLocks/>
          </p:cNvSpPr>
          <p:nvPr/>
        </p:nvSpPr>
        <p:spPr>
          <a:xfrm>
            <a:off x="1045176" y="2144074"/>
            <a:ext cx="3297555" cy="51361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기존 요구 사항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004AE3D-1752-BDBE-E4C1-FDBE4D1BEA75}"/>
              </a:ext>
            </a:extLst>
          </p:cNvPr>
          <p:cNvSpPr txBox="1">
            <a:spLocks/>
          </p:cNvSpPr>
          <p:nvPr/>
        </p:nvSpPr>
        <p:spPr>
          <a:xfrm>
            <a:off x="1045175" y="4087285"/>
            <a:ext cx="3297555" cy="513619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추가 요구 사항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041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요구분석 및 정의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2893060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 정의</a:t>
            </a:r>
            <a:r>
              <a:rPr lang="en-US" altLang="ko-KR" sz="1800" b="1" dirty="0">
                <a:latin typeface="+mj-ea"/>
                <a:ea typeface="+mj-ea"/>
              </a:rPr>
              <a:t>     </a:t>
            </a: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A17FB-1962-4FB0-9B6E-FC7D96894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6109" r="12900" b="12622"/>
          <a:stretch/>
        </p:blipFill>
        <p:spPr>
          <a:xfrm>
            <a:off x="2826328" y="2187597"/>
            <a:ext cx="6733308" cy="40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1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 </a:t>
            </a:r>
            <a:r>
              <a:rPr lang="en-US" altLang="ko-KR" sz="4800" dirty="0">
                <a:latin typeface="+mj-ea"/>
              </a:rPr>
              <a:t>(</a:t>
            </a:r>
            <a:r>
              <a:rPr lang="ko-KR" altLang="en-US" sz="4800" dirty="0">
                <a:latin typeface="+mj-ea"/>
              </a:rPr>
              <a:t>구조 및 동작</a:t>
            </a:r>
            <a:r>
              <a:rPr lang="en-US" altLang="ko-KR" sz="4800" dirty="0">
                <a:latin typeface="+mj-ea"/>
              </a:rPr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66ABAA-1E22-D70A-A0F0-3EB467A3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85" y="2187597"/>
            <a:ext cx="6455030" cy="363982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635664" y="590408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시스템의 계층 분석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28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 </a:t>
            </a:r>
            <a:r>
              <a:rPr lang="en-US" altLang="ko-KR" sz="4800" dirty="0">
                <a:latin typeface="+mj-ea"/>
              </a:rPr>
              <a:t>(</a:t>
            </a:r>
            <a:r>
              <a:rPr lang="ko-KR" altLang="en-US" sz="4800" dirty="0">
                <a:latin typeface="+mj-ea"/>
              </a:rPr>
              <a:t>구조 및 동작</a:t>
            </a:r>
            <a:r>
              <a:rPr lang="en-US" altLang="ko-KR" sz="4800" dirty="0">
                <a:latin typeface="+mj-ea"/>
              </a:rPr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085112" y="594386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USE CASE Diagram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020AE-45CB-DCB7-0667-1AD43DBE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15" y="1997976"/>
            <a:ext cx="8710569" cy="39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7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 </a:t>
            </a:r>
            <a:r>
              <a:rPr lang="en-US" altLang="ko-KR" sz="4800" dirty="0">
                <a:latin typeface="+mj-ea"/>
              </a:rPr>
              <a:t>(</a:t>
            </a:r>
            <a:r>
              <a:rPr lang="ko-KR" altLang="en-US" sz="4800" dirty="0">
                <a:latin typeface="+mj-ea"/>
              </a:rPr>
              <a:t>구조 및 동작</a:t>
            </a:r>
            <a:r>
              <a:rPr lang="en-US" altLang="ko-KR" sz="4800" dirty="0">
                <a:latin typeface="+mj-ea"/>
              </a:rPr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085112" y="594386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CLASS Diagram(</a:t>
            </a:r>
            <a:r>
              <a:rPr lang="ko-KR" altLang="en-US" sz="1800" b="1" dirty="0">
                <a:latin typeface="+mj-ea"/>
                <a:ea typeface="+mj-ea"/>
              </a:rPr>
              <a:t>구조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  <a:endParaRPr lang="ko-KR" altLang="en-US" sz="18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617B89A-5645-64EB-5F97-E456BD08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01" y="1997976"/>
            <a:ext cx="8010197" cy="40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순서도: 수동 입력 12"/>
          <p:cNvSpPr/>
          <p:nvPr/>
        </p:nvSpPr>
        <p:spPr>
          <a:xfrm rot="5400000">
            <a:off x="509635" y="1535484"/>
            <a:ext cx="513618" cy="557463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8CC777-BBEA-42B0-8A9A-8C51F5F7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sz="4800" dirty="0">
                <a:latin typeface="+mj-ea"/>
              </a:rPr>
              <a:t>시스템 설계 </a:t>
            </a:r>
            <a:r>
              <a:rPr lang="en-US" altLang="ko-KR" sz="4800" dirty="0">
                <a:latin typeface="+mj-ea"/>
              </a:rPr>
              <a:t>(</a:t>
            </a:r>
            <a:r>
              <a:rPr lang="ko-KR" altLang="en-US" sz="4800" dirty="0">
                <a:latin typeface="+mj-ea"/>
              </a:rPr>
              <a:t>구조 및 동작</a:t>
            </a:r>
            <a:r>
              <a:rPr lang="en-US" altLang="ko-KR" sz="4800" dirty="0">
                <a:latin typeface="+mj-ea"/>
              </a:rPr>
              <a:t>)</a:t>
            </a:r>
            <a:endParaRPr lang="ko-KR" altLang="en-US" sz="4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688FA-723E-4A6D-819A-1B62035A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6" y="1493859"/>
            <a:ext cx="4021774" cy="6937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b="1" dirty="0">
                <a:latin typeface="+mj-ea"/>
                <a:ea typeface="+mj-ea"/>
              </a:rPr>
              <a:t>전체 프로세스의 다이어그램화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7" name="순서도: 수동 입력 6"/>
          <p:cNvSpPr/>
          <p:nvPr/>
        </p:nvSpPr>
        <p:spPr>
          <a:xfrm rot="5400000">
            <a:off x="394668" y="1462435"/>
            <a:ext cx="513618" cy="557463"/>
          </a:xfrm>
          <a:prstGeom prst="flowChartManualInput">
            <a:avLst/>
          </a:prstGeom>
          <a:solidFill>
            <a:srgbClr val="F6D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4C0186-58D8-E824-9A45-3EE6BBCD4227}"/>
              </a:ext>
            </a:extLst>
          </p:cNvPr>
          <p:cNvSpPr txBox="1">
            <a:spLocks/>
          </p:cNvSpPr>
          <p:nvPr/>
        </p:nvSpPr>
        <p:spPr>
          <a:xfrm>
            <a:off x="4085111" y="6081469"/>
            <a:ext cx="4021774" cy="6937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SEQUENCE Diagram(</a:t>
            </a:r>
            <a:r>
              <a:rPr lang="ko-KR" altLang="en-US" sz="1800" b="1" dirty="0">
                <a:latin typeface="+mj-ea"/>
                <a:ea typeface="+mj-ea"/>
              </a:rPr>
              <a:t>동작</a:t>
            </a:r>
            <a:r>
              <a:rPr lang="en-US" altLang="ko-KR" sz="1800" b="1" dirty="0">
                <a:latin typeface="+mj-ea"/>
                <a:ea typeface="+mj-ea"/>
              </a:rPr>
              <a:t>)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A1C87D-19A0-23C3-7F02-A7292063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3" y="1997976"/>
            <a:ext cx="8697191" cy="41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6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LeftStep">
      <a:dk1>
        <a:srgbClr val="000000"/>
      </a:dk1>
      <a:lt1>
        <a:srgbClr val="FFFFFF"/>
      </a:lt1>
      <a:dk2>
        <a:srgbClr val="291C32"/>
      </a:dk2>
      <a:lt2>
        <a:srgbClr val="E2E8E7"/>
      </a:lt2>
      <a:accent1>
        <a:srgbClr val="E72953"/>
      </a:accent1>
      <a:accent2>
        <a:srgbClr val="D51790"/>
      </a:accent2>
      <a:accent3>
        <a:srgbClr val="DC29E7"/>
      </a:accent3>
      <a:accent4>
        <a:srgbClr val="7C17D5"/>
      </a:accent4>
      <a:accent5>
        <a:srgbClr val="3E29E7"/>
      </a:accent5>
      <a:accent6>
        <a:srgbClr val="1751D5"/>
      </a:accent6>
      <a:hlink>
        <a:srgbClr val="31937D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Words>371</Words>
  <Application>Microsoft Office PowerPoint</Application>
  <PresentationFormat>와이드스크린</PresentationFormat>
  <Paragraphs>78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Microsoft GothicNeo</vt:lpstr>
      <vt:lpstr>Microsoft GothicNeo Light</vt:lpstr>
      <vt:lpstr>맑은 고딕</vt:lpstr>
      <vt:lpstr>Arial</vt:lpstr>
      <vt:lpstr>ConfettiVTI</vt:lpstr>
      <vt:lpstr>특허 문서 요약 웹 서비스</vt:lpstr>
      <vt:lpstr>순서</vt:lpstr>
      <vt:lpstr>수행배경 및 목표</vt:lpstr>
      <vt:lpstr>시스템 요구분석 및 정의</vt:lpstr>
      <vt:lpstr>시스템 요구분석 및 정의</vt:lpstr>
      <vt:lpstr>시스템 설계 (구조 및 동작)</vt:lpstr>
      <vt:lpstr>시스템 설계 (구조 및 동작)</vt:lpstr>
      <vt:lpstr>시스템 설계 (구조 및 동작)</vt:lpstr>
      <vt:lpstr>시스템 설계 (구조 및 동작)</vt:lpstr>
      <vt:lpstr>진행 상황</vt:lpstr>
      <vt:lpstr>진행 상황</vt:lpstr>
      <vt:lpstr>진행 상황</vt:lpstr>
      <vt:lpstr>진행 상황</vt:lpstr>
      <vt:lpstr>이슈사항 및 해결방안</vt:lpstr>
      <vt:lpstr>이슈사항 및 해결방안</vt:lpstr>
      <vt:lpstr>향후 일정</vt:lpstr>
      <vt:lpstr>향후 일정</vt:lpstr>
      <vt:lpstr>발표를 마치겠습니다.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기술을 활용한 특허 문서 요약 시스템</dc:title>
  <dc:creator>심민기</dc:creator>
  <cp:lastModifiedBy>park jongmin</cp:lastModifiedBy>
  <cp:revision>128</cp:revision>
  <dcterms:created xsi:type="dcterms:W3CDTF">2022-03-11T17:02:54Z</dcterms:created>
  <dcterms:modified xsi:type="dcterms:W3CDTF">2022-05-03T18:27:05Z</dcterms:modified>
</cp:coreProperties>
</file>